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74" r:id="rId5"/>
    <p:sldId id="270" r:id="rId6"/>
    <p:sldId id="273" r:id="rId7"/>
    <p:sldId id="260" r:id="rId8"/>
    <p:sldId id="261" r:id="rId9"/>
    <p:sldId id="262" r:id="rId10"/>
    <p:sldId id="263" r:id="rId11"/>
    <p:sldId id="264" r:id="rId12"/>
    <p:sldId id="275" r:id="rId13"/>
    <p:sldId id="267" r:id="rId14"/>
    <p:sldId id="276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47E678-79ED-5345-A05B-AC329054CB7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8287D9-F805-464D-96D3-A22220EF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ransition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UGA Proposal for Domestic Partner Benefits:</a:t>
            </a:r>
            <a:br>
              <a:rPr lang="en-US" dirty="0" smtClean="0"/>
            </a:br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GLOBES / Human Resources Committee of University </a:t>
            </a:r>
            <a:r>
              <a:rPr lang="en-US" dirty="0" smtClean="0"/>
              <a:t>Council</a:t>
            </a:r>
            <a:br>
              <a:rPr lang="en-US" dirty="0" smtClean="0"/>
            </a:br>
            <a:r>
              <a:rPr lang="en-US" dirty="0" smtClean="0"/>
              <a:t>Report </a:t>
            </a:r>
            <a:r>
              <a:rPr lang="en-US" smtClean="0"/>
              <a:t>to University Council</a:t>
            </a:r>
            <a:br>
              <a:rPr lang="en-US" smtClean="0"/>
            </a:br>
            <a:r>
              <a:rPr lang="en-US" dirty="0" smtClean="0"/>
              <a:t>September, 2012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553200" cy="1272988"/>
          </a:xfrm>
        </p:spPr>
        <p:txBody>
          <a:bodyPr/>
          <a:lstStyle/>
          <a:p>
            <a:r>
              <a:rPr lang="en-US" sz="3200" dirty="0" smtClean="0"/>
              <a:t>Criteria for Domestic Partners are well-established and non-trivial</a:t>
            </a:r>
            <a:endParaRPr lang="en-US" sz="3200" dirty="0"/>
          </a:p>
        </p:txBody>
      </p:sp>
      <p:pic>
        <p:nvPicPr>
          <p:cNvPr id="6" name="Content Placeholder 5" descr="Screen Shot 2012-09-21 at 10.50.5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157835"/>
            <a:ext cx="7583487" cy="35503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 </a:t>
            </a:r>
            <a:r>
              <a:rPr lang="en-US" dirty="0" smtClean="0"/>
              <a:t>What would it cost?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it depends on how it’s implemented</a:t>
            </a:r>
          </a:p>
          <a:p>
            <a:r>
              <a:rPr lang="en-US" dirty="0" smtClean="0"/>
              <a:t>We are estimating $450 / month per participant</a:t>
            </a:r>
          </a:p>
          <a:p>
            <a:r>
              <a:rPr lang="en-US" dirty="0" smtClean="0"/>
              <a:t>This is how much the state contributes to the health insurance premium of a spouse of a UGA employee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9600"/>
            <a:ext cx="7583487" cy="533400"/>
          </a:xfrm>
        </p:spPr>
        <p:txBody>
          <a:bodyPr/>
          <a:lstStyle/>
          <a:p>
            <a:r>
              <a:rPr lang="en-US" dirty="0" smtClean="0"/>
              <a:t>State contribution to insurance</a:t>
            </a:r>
            <a:endParaRPr lang="en-US" dirty="0"/>
          </a:p>
        </p:txBody>
      </p:sp>
      <p:pic>
        <p:nvPicPr>
          <p:cNvPr id="6" name="Content Placeholder 5" descr="Screen Shot 2012-09-24 at 12.25.3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4648199" cy="2563544"/>
          </a:xfr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8200" y="22860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1685835"/>
            <a:ext cx="196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contribution to single employee: $409</a:t>
            </a:r>
            <a:endParaRPr lang="en-US" dirty="0"/>
          </a:p>
        </p:txBody>
      </p:sp>
      <p:pic>
        <p:nvPicPr>
          <p:cNvPr id="7" name="Content Placeholder 7" descr="Screen Shot 2012-09-24 at 12.25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2864"/>
            <a:ext cx="5257801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3150" y="339937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State contribution to married employee </a:t>
            </a:r>
            <a:r>
              <a:rPr lang="en-US" dirty="0" smtClean="0"/>
              <a:t>+ spouse</a:t>
            </a:r>
            <a:r>
              <a:rPr lang="en-US" dirty="0"/>
              <a:t>: $859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965700" y="4264286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336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$859 - $409 = $450 (how much </a:t>
            </a:r>
            <a:r>
              <a:rPr lang="en-US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more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state contributes to health insurance for (employee + spouse) vs. employee alone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9600"/>
            <a:ext cx="7583487" cy="1044388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dirty="0" smtClean="0"/>
              <a:t>. </a:t>
            </a:r>
            <a:r>
              <a:rPr lang="en-US" dirty="0" smtClean="0"/>
              <a:t>How many people will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Unknown</a:t>
            </a:r>
          </a:p>
          <a:p>
            <a:r>
              <a:rPr lang="en-US" dirty="0" smtClean="0"/>
              <a:t>We asked other similar public state universities about the level of participation in their domestic partner benefits program</a:t>
            </a:r>
          </a:p>
          <a:p>
            <a:r>
              <a:rPr lang="en-US" dirty="0" smtClean="0"/>
              <a:t>Most common answer: less than 1% of benefits-eligible employees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94047"/>
            <a:ext cx="7583487" cy="1044388"/>
          </a:xfrm>
        </p:spPr>
        <p:txBody>
          <a:bodyPr/>
          <a:lstStyle/>
          <a:p>
            <a:r>
              <a:rPr lang="en-US" dirty="0" smtClean="0"/>
              <a:t>Participation at other institutions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210778"/>
              </p:ext>
            </p:extLst>
          </p:nvPr>
        </p:nvGraphicFramePr>
        <p:xfrm>
          <a:off x="779461" y="2133600"/>
          <a:ext cx="7583488" cy="281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895872"/>
                <a:gridCol w="1895872"/>
                <a:gridCol w="1895872"/>
              </a:tblGrid>
              <a:tr h="727772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participation</a:t>
                      </a:r>
                      <a:endParaRPr lang="en-US" dirty="0"/>
                    </a:p>
                  </a:txBody>
                  <a:tcPr/>
                </a:tc>
              </a:tr>
              <a:tr h="418326">
                <a:tc>
                  <a:txBody>
                    <a:bodyPr/>
                    <a:lstStyle/>
                    <a:p>
                      <a:r>
                        <a:rPr lang="en-US" dirty="0" smtClean="0"/>
                        <a:t>U of Wyoming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418326">
                <a:tc>
                  <a:txBody>
                    <a:bodyPr/>
                    <a:lstStyle/>
                    <a:p>
                      <a:r>
                        <a:rPr lang="en-US" dirty="0" smtClean="0"/>
                        <a:t>U of 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.45%</a:t>
                      </a:r>
                      <a:endParaRPr lang="en-US" dirty="0"/>
                    </a:p>
                  </a:txBody>
                  <a:tcPr/>
                </a:tc>
              </a:tr>
              <a:tr h="418326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Arizona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</a:tr>
              <a:tr h="418326">
                <a:tc>
                  <a:txBody>
                    <a:bodyPr/>
                    <a:lstStyle/>
                    <a:p>
                      <a:r>
                        <a:rPr lang="en-US" dirty="0" smtClean="0"/>
                        <a:t>Penn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.2%</a:t>
                      </a:r>
                    </a:p>
                  </a:txBody>
                  <a:tcPr/>
                </a:tc>
              </a:tr>
              <a:tr h="418326">
                <a:tc>
                  <a:txBody>
                    <a:bodyPr/>
                    <a:lstStyle/>
                    <a:p>
                      <a:r>
                        <a:rPr lang="en-US" dirty="0" smtClean="0"/>
                        <a:t>U of 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at UGA based on these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$450 / month per participant </a:t>
            </a:r>
          </a:p>
          <a:p>
            <a:r>
              <a:rPr lang="en-US" dirty="0" smtClean="0"/>
              <a:t>$5400 / year</a:t>
            </a:r>
          </a:p>
          <a:p>
            <a:r>
              <a:rPr lang="en-US" dirty="0" smtClean="0"/>
              <a:t>UGA has approx 10,000 benefits-eligible employees</a:t>
            </a:r>
          </a:p>
          <a:p>
            <a:r>
              <a:rPr lang="en-US" dirty="0" smtClean="0"/>
              <a:t>10,000 times .005 = 50 estimated participants</a:t>
            </a:r>
          </a:p>
          <a:p>
            <a:r>
              <a:rPr lang="en-US" dirty="0" smtClean="0"/>
              <a:t>50 times $5400 = estimated annual cost of $270,000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dirty="0" smtClean="0"/>
              <a:t>. </a:t>
            </a:r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Institutional Reputation</a:t>
            </a:r>
          </a:p>
          <a:p>
            <a:r>
              <a:rPr lang="en-US" dirty="0" smtClean="0"/>
              <a:t>U.S. News and World Report’s Top 50 universities: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87%</a:t>
            </a:r>
            <a:r>
              <a:rPr lang="en-US" dirty="0" smtClean="0"/>
              <a:t> offer full domestic partner benefits</a:t>
            </a:r>
          </a:p>
          <a:p>
            <a:r>
              <a:rPr lang="en-US" dirty="0" smtClean="0"/>
              <a:t>UGA peer institutions: </a:t>
            </a:r>
            <a:r>
              <a:rPr lang="en-US" dirty="0" smtClean="0">
                <a:solidFill>
                  <a:srgbClr val="FFFF00"/>
                </a:solidFill>
              </a:rPr>
              <a:t>75%</a:t>
            </a:r>
            <a:r>
              <a:rPr lang="en-US" dirty="0" smtClean="0"/>
              <a:t> offer full DP benefits</a:t>
            </a:r>
          </a:p>
          <a:p>
            <a:r>
              <a:rPr lang="en-US" dirty="0" smtClean="0"/>
              <a:t>UGA aspirational institutions: </a:t>
            </a:r>
            <a:r>
              <a:rPr lang="en-US" dirty="0" smtClean="0">
                <a:solidFill>
                  <a:srgbClr val="FFFF00"/>
                </a:solidFill>
              </a:rPr>
              <a:t>75%</a:t>
            </a:r>
            <a:r>
              <a:rPr lang="en-US" dirty="0" smtClean="0"/>
              <a:t> offer full DP benefits</a:t>
            </a:r>
          </a:p>
          <a:p>
            <a:r>
              <a:rPr lang="en-US" dirty="0" smtClean="0"/>
              <a:t>There is a real cost of </a:t>
            </a:r>
            <a:r>
              <a:rPr lang="en-US" i="1" dirty="0" smtClean="0"/>
              <a:t>not</a:t>
            </a:r>
            <a:r>
              <a:rPr lang="en-US" dirty="0" smtClean="0"/>
              <a:t> having these benefits</a:t>
            </a:r>
          </a:p>
          <a:p>
            <a:r>
              <a:rPr lang="en-US" dirty="0" smtClean="0"/>
              <a:t>It’s not expensive, we can do it locally, and it’s the right thing to do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Haven’t we tried this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Yes and No</a:t>
            </a:r>
          </a:p>
          <a:p>
            <a:r>
              <a:rPr lang="en-US" dirty="0" smtClean="0"/>
              <a:t>Yes: We’ve tried (multiple times) to get full domestic partner benefits</a:t>
            </a:r>
          </a:p>
          <a:p>
            <a:r>
              <a:rPr lang="en-US" dirty="0" smtClean="0"/>
              <a:t>No: We haven’t tried the current proposed strategy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have we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Asked the Board of Regents (multiple times) to add domestic partners as beneficiaries to our health insurance policy</a:t>
            </a:r>
          </a:p>
          <a:p>
            <a:r>
              <a:rPr lang="en-US" dirty="0" smtClean="0"/>
              <a:t>When? In 2002, 2005, 2007, 2012</a:t>
            </a:r>
          </a:p>
          <a:p>
            <a:r>
              <a:rPr lang="en-US" dirty="0" smtClean="0"/>
              <a:t>Result? No action taken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What’s different this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Answer: this proposal asks for</a:t>
            </a:r>
            <a:r>
              <a:rPr lang="en-US" dirty="0" smtClean="0"/>
              <a:t> two things. First, UGA will provide a domestic </a:t>
            </a:r>
            <a:r>
              <a:rPr lang="en-US" dirty="0" smtClean="0"/>
              <a:t>partner </a:t>
            </a:r>
            <a:r>
              <a:rPr lang="en-US" dirty="0" smtClean="0"/>
              <a:t>benefits package* with its own funds</a:t>
            </a:r>
          </a:p>
          <a:p>
            <a:r>
              <a:rPr lang="en-US" dirty="0" smtClean="0"/>
              <a:t>Specifically: using discretionary funds…</a:t>
            </a:r>
          </a:p>
          <a:p>
            <a:pPr lvl="1"/>
            <a:r>
              <a:rPr lang="en-US" dirty="0" smtClean="0"/>
              <a:t>NOT state funds</a:t>
            </a:r>
          </a:p>
          <a:p>
            <a:pPr lvl="1"/>
            <a:r>
              <a:rPr lang="en-US" dirty="0" smtClean="0"/>
              <a:t>NOT tuition</a:t>
            </a:r>
          </a:p>
          <a:p>
            <a:pPr lvl="1"/>
            <a:r>
              <a:rPr lang="en-US" dirty="0" smtClean="0"/>
              <a:t>NOT student fees</a:t>
            </a:r>
          </a:p>
          <a:p>
            <a:r>
              <a:rPr lang="en-US" dirty="0" smtClean="0"/>
              <a:t>*either actual health insurance benefits, or if this is not possible, a cash allowance to be used towards purchase of private insurance (equal to state spousal contribution)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9600"/>
            <a:ext cx="7583487" cy="1044388"/>
          </a:xfrm>
        </p:spPr>
        <p:txBody>
          <a:bodyPr/>
          <a:lstStyle/>
          <a:p>
            <a:r>
              <a:rPr lang="en-US" dirty="0" smtClean="0"/>
              <a:t>3. What’s different this time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 UGA will allow </a:t>
            </a:r>
            <a:r>
              <a:rPr lang="en-US" dirty="0" smtClean="0"/>
              <a:t>domestic partners to participate in optional /voluntary benefits programs, such as:</a:t>
            </a:r>
          </a:p>
          <a:p>
            <a:pPr lvl="1"/>
            <a:r>
              <a:rPr lang="en-US" dirty="0" smtClean="0"/>
              <a:t>Dental</a:t>
            </a:r>
          </a:p>
          <a:p>
            <a:pPr lvl="1"/>
            <a:r>
              <a:rPr lang="en-US" dirty="0" smtClean="0"/>
              <a:t>Optional life insurance</a:t>
            </a:r>
          </a:p>
          <a:p>
            <a:pPr lvl="1"/>
            <a:r>
              <a:rPr lang="en-US" dirty="0" smtClean="0"/>
              <a:t>Accidental Death &amp; Dismemberment</a:t>
            </a:r>
          </a:p>
          <a:p>
            <a:r>
              <a:rPr lang="en-US" dirty="0" smtClean="0"/>
              <a:t>These programs are</a:t>
            </a:r>
            <a:r>
              <a:rPr lang="en-US" dirty="0" smtClean="0"/>
              <a:t> already ENTIRELY </a:t>
            </a:r>
            <a:r>
              <a:rPr lang="en-US" dirty="0" smtClean="0"/>
              <a:t>funded by employee </a:t>
            </a:r>
            <a:r>
              <a:rPr lang="en-US" dirty="0" smtClean="0"/>
              <a:t>contributions (no state funds)</a:t>
            </a:r>
          </a:p>
          <a:p>
            <a:r>
              <a:rPr lang="en-US" dirty="0" smtClean="0"/>
              <a:t>This is already happening at Georgia State, Georgia Tech, Kennesaw,</a:t>
            </a:r>
            <a:r>
              <a:rPr lang="en-US" dirty="0" smtClean="0"/>
              <a:t> </a:t>
            </a:r>
            <a:r>
              <a:rPr lang="en-US" dirty="0" smtClean="0"/>
              <a:t>Georgia</a:t>
            </a:r>
            <a:r>
              <a:rPr lang="en-US" dirty="0" smtClean="0"/>
              <a:t> Perimeter College, </a:t>
            </a:r>
            <a:r>
              <a:rPr lang="en-US" dirty="0" smtClean="0"/>
              <a:t>and </a:t>
            </a:r>
            <a:r>
              <a:rPr lang="en-US" dirty="0" smtClean="0"/>
              <a:t>Georgia </a:t>
            </a:r>
            <a:r>
              <a:rPr lang="en-US" dirty="0" smtClean="0"/>
              <a:t>Health Sciences University (MCG)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9600"/>
            <a:ext cx="7583487" cy="1044388"/>
          </a:xfrm>
        </p:spPr>
        <p:txBody>
          <a:bodyPr/>
          <a:lstStyle/>
          <a:p>
            <a:r>
              <a:rPr lang="en-US" dirty="0" smtClean="0"/>
              <a:t>4. But won’t this still require approval of the Board of Regents?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No</a:t>
            </a:r>
          </a:p>
          <a:p>
            <a:r>
              <a:rPr lang="en-US" dirty="0" smtClean="0"/>
              <a:t>If it’s not possible for UGA to provide actual health insurance for domestic partners, then… </a:t>
            </a:r>
          </a:p>
          <a:p>
            <a:r>
              <a:rPr lang="en-US" dirty="0" smtClean="0"/>
              <a:t>Proposal is for UGA to provide a financial benefit equivalent to the state contribution to spousal health insurance coverage for married employees</a:t>
            </a:r>
          </a:p>
          <a:p>
            <a:r>
              <a:rPr lang="en-US" dirty="0" smtClean="0"/>
              <a:t>UGA will pay for this locally, using no state funds and no student-related funds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Who would be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registered Domestic Partners</a:t>
            </a:r>
          </a:p>
          <a:p>
            <a:r>
              <a:rPr lang="en-US" dirty="0" smtClean="0"/>
              <a:t>UGA has a formal application process (since 2005). </a:t>
            </a:r>
          </a:p>
          <a:p>
            <a:r>
              <a:rPr lang="en-US" dirty="0" smtClean="0"/>
              <a:t>Only domestic partners who are not participating in another employer-sponsored health insurance </a:t>
            </a:r>
            <a:r>
              <a:rPr lang="en-US" dirty="0" smtClean="0"/>
              <a:t>plan will be eligible 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52400"/>
            <a:ext cx="7583487" cy="1044388"/>
          </a:xfrm>
        </p:spPr>
        <p:txBody>
          <a:bodyPr/>
          <a:lstStyle/>
          <a:p>
            <a:r>
              <a:rPr lang="en-US" dirty="0" smtClean="0"/>
              <a:t>Domestic Partner Registration</a:t>
            </a:r>
            <a:endParaRPr lang="en-US" dirty="0"/>
          </a:p>
        </p:txBody>
      </p:sp>
      <p:pic>
        <p:nvPicPr>
          <p:cNvPr id="8" name="Content Placeholder 7" descr="Screen Shot 2012-09-24 at 12.19.2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378682" cy="48992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1044388"/>
          </a:xfrm>
        </p:spPr>
        <p:txBody>
          <a:bodyPr/>
          <a:lstStyle/>
          <a:p>
            <a:r>
              <a:rPr lang="en-US" dirty="0" smtClean="0"/>
              <a:t>Domestic Partner Registration</a:t>
            </a:r>
            <a:endParaRPr lang="en-US" dirty="0"/>
          </a:p>
        </p:txBody>
      </p:sp>
      <p:pic>
        <p:nvPicPr>
          <p:cNvPr id="4" name="Content Placeholder 3" descr="Screen Shot 2012-09-21 at 10.50.22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25388"/>
            <a:ext cx="6553200" cy="505334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192</TotalTime>
  <Words>700</Words>
  <Application>Microsoft Macintosh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Revolution</vt:lpstr>
      <vt:lpstr>UGA Proposal for Domestic Partner Benefits: Frequently Asked Questions</vt:lpstr>
      <vt:lpstr>1. Haven’t we tried this before?</vt:lpstr>
      <vt:lpstr>2. What have we done before?</vt:lpstr>
      <vt:lpstr>3. What’s different this time?</vt:lpstr>
      <vt:lpstr>3. What’s different this time (part 2)</vt:lpstr>
      <vt:lpstr>4. But won’t this still require approval of the Board of Regents?</vt:lpstr>
      <vt:lpstr>5. Who would be eligible?</vt:lpstr>
      <vt:lpstr>Domestic Partner Registration</vt:lpstr>
      <vt:lpstr>Domestic Partner Registration</vt:lpstr>
      <vt:lpstr>Criteria for Domestic Partners are well-established and non-trivial</vt:lpstr>
      <vt:lpstr>6. What would it cost? </vt:lpstr>
      <vt:lpstr>State contribution to insurance</vt:lpstr>
      <vt:lpstr>7. How many people will participate?</vt:lpstr>
      <vt:lpstr>Participation at other institutions</vt:lpstr>
      <vt:lpstr>Cost at UGA based on these data?</vt:lpstr>
      <vt:lpstr>8. Why does it matter?</vt:lpstr>
    </vt:vector>
  </TitlesOfParts>
  <Company>UGA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 Proposal for Domestic Partner Benefits</dc:title>
  <dc:creator>Janet Frick</dc:creator>
  <cp:lastModifiedBy>Janet Frick</cp:lastModifiedBy>
  <cp:revision>52</cp:revision>
  <dcterms:created xsi:type="dcterms:W3CDTF">2012-09-26T18:35:04Z</dcterms:created>
  <dcterms:modified xsi:type="dcterms:W3CDTF">2012-09-26T18:43:21Z</dcterms:modified>
</cp:coreProperties>
</file>