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51" r:id="rId2"/>
    <p:sldId id="397" r:id="rId3"/>
    <p:sldId id="395" r:id="rId4"/>
    <p:sldId id="390" r:id="rId5"/>
    <p:sldId id="393" r:id="rId6"/>
    <p:sldId id="353" r:id="rId7"/>
    <p:sldId id="394" r:id="rId8"/>
    <p:sldId id="403" r:id="rId9"/>
    <p:sldId id="405" r:id="rId10"/>
    <p:sldId id="370" r:id="rId11"/>
    <p:sldId id="386" r:id="rId12"/>
    <p:sldId id="387" r:id="rId13"/>
    <p:sldId id="352" r:id="rId14"/>
    <p:sldId id="358" r:id="rId15"/>
    <p:sldId id="257" r:id="rId1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462">
          <p15:clr>
            <a:srgbClr val="A4A3A4"/>
          </p15:clr>
        </p15:guide>
        <p15:guide id="2" pos="29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302"/>
    <a:srgbClr val="D50000"/>
    <a:srgbClr val="B00000"/>
    <a:srgbClr val="A50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486" autoAdjust="0"/>
    <p:restoredTop sz="99444" autoAdjust="0"/>
  </p:normalViewPr>
  <p:slideViewPr>
    <p:cSldViewPr>
      <p:cViewPr>
        <p:scale>
          <a:sx n="108" d="100"/>
          <a:sy n="108" d="100"/>
        </p:scale>
        <p:origin x="-416" y="-1200"/>
      </p:cViewPr>
      <p:guideLst>
        <p:guide orient="horz" pos="1192"/>
        <p:guide pos="414"/>
      </p:guideLst>
    </p:cSldViewPr>
  </p:slideViewPr>
  <p:outlineViewPr>
    <p:cViewPr>
      <p:scale>
        <a:sx n="33" d="100"/>
        <a:sy n="33" d="100"/>
      </p:scale>
      <p:origin x="0" y="172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70" d="100"/>
        <a:sy n="2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A965488-3333-B243-B867-05B94C94B8FE}" type="datetimeFigureOut">
              <a:rPr lang="en-US" smtClean="0"/>
              <a:pPr/>
              <a:t>3/26/14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8206EDC-DC38-FF4A-8BFB-821F09636E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76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02F8413-A96C-7F4A-9F36-F479E1AF5C2B}" type="datetimeFigureOut">
              <a:rPr lang="en-US" smtClean="0"/>
              <a:pPr/>
              <a:t>3/26/14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A656412-B5B1-6F4C-AA3A-AD132C2AD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693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56412-B5B1-6F4C-AA3A-AD132C2AD3B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53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56412-B5B1-6F4C-AA3A-AD132C2AD3B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53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56412-B5B1-6F4C-AA3A-AD132C2AD3B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53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56412-B5B1-6F4C-AA3A-AD132C2AD3B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53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56412-B5B1-6F4C-AA3A-AD132C2AD3B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53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56412-B5B1-6F4C-AA3A-AD132C2AD3B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53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yo_ppt_mech04.jpg"/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55289" cy="68664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584776"/>
          </a:xfrm>
        </p:spPr>
        <p:txBody>
          <a:bodyPr>
            <a:spAutoFit/>
          </a:bodyPr>
          <a:lstStyle>
            <a:lvl1pPr algn="ctr">
              <a:defRPr>
                <a:solidFill>
                  <a:srgbClr val="D5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0F02-5C06-E143-90A3-1A1926109AAE}" type="datetimeFigureOut">
              <a:rPr lang="en-US" smtClean="0"/>
              <a:pPr/>
              <a:t>3/26/14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BFCD-72AB-2447-A83B-BCDFD307A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yo_ppt_mech01.jpg"/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2"/>
            <a:ext cx="9155288" cy="6866466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0F02-5C06-E143-90A3-1A1926109AAE}" type="datetimeFigureOut">
              <a:rPr lang="en-US" smtClean="0"/>
              <a:pPr/>
              <a:t>3/26/14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DBBFCD-72AB-2447-A83B-BCDFD307ABE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0F02-5C06-E143-90A3-1A1926109AAE}" type="datetimeFigureOut">
              <a:rPr lang="en-US" smtClean="0"/>
              <a:pPr/>
              <a:t>3/26/14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BFCD-72AB-2447-A83B-BCDFD307A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yo_ppt_mech06.jpg"/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D5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0F02-5C06-E143-90A3-1A1926109AAE}" type="datetimeFigureOut">
              <a:rPr lang="en-US" smtClean="0"/>
              <a:pPr/>
              <a:t>3/26/14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BFCD-72AB-2447-A83B-BCDFD307A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yo_ppt_mech03.jpg"/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0F02-5C06-E143-90A3-1A1926109AAE}" type="datetimeFigureOut">
              <a:rPr lang="en-US" smtClean="0"/>
              <a:pPr/>
              <a:t>3/26/14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DBBFCD-72AB-2447-A83B-BCDFD307ABE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92300"/>
            <a:ext cx="4038600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92300"/>
            <a:ext cx="4038600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0F02-5C06-E143-90A3-1A1926109AAE}" type="datetimeFigureOut">
              <a:rPr lang="en-US" smtClean="0"/>
              <a:pPr/>
              <a:t>3/26/14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BFCD-72AB-2447-A83B-BCDFD307A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4994"/>
            <a:ext cx="4040188" cy="639762"/>
          </a:xfrm>
        </p:spPr>
        <p:txBody>
          <a:bodyPr anchor="ctr"/>
          <a:lstStyle>
            <a:lvl1pPr marL="0" indent="0">
              <a:buNone/>
              <a:defRPr sz="2400" b="0">
                <a:solidFill>
                  <a:srgbClr val="D5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16199"/>
            <a:ext cx="4040188" cy="3509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54994"/>
            <a:ext cx="4041775" cy="639762"/>
          </a:xfrm>
        </p:spPr>
        <p:txBody>
          <a:bodyPr anchor="ctr"/>
          <a:lstStyle>
            <a:lvl1pPr marL="0" indent="0">
              <a:buNone/>
              <a:defRPr sz="2400" b="0">
                <a:solidFill>
                  <a:srgbClr val="D5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16199"/>
            <a:ext cx="4041775" cy="350996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0F02-5C06-E143-90A3-1A1926109AAE}" type="datetimeFigureOut">
              <a:rPr lang="en-US" smtClean="0"/>
              <a:pPr/>
              <a:t>3/26/14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BFCD-72AB-2447-A83B-BCDFD307A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0F02-5C06-E143-90A3-1A1926109AAE}" type="datetimeFigureOut">
              <a:rPr lang="en-US" smtClean="0"/>
              <a:pPr/>
              <a:t>3/26/14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BFCD-72AB-2447-A83B-BCDFD307A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yo_ppt_mech04.jpg"/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2117"/>
            <a:ext cx="9152467" cy="686435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0F02-5C06-E143-90A3-1A1926109AAE}" type="datetimeFigureOut">
              <a:rPr lang="en-US" smtClean="0"/>
              <a:pPr/>
              <a:t>3/26/14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BFCD-72AB-2447-A83B-BCDFD307A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999" y="4800600"/>
            <a:ext cx="5486400" cy="566738"/>
          </a:xfrm>
        </p:spPr>
        <p:txBody>
          <a:bodyPr anchor="b"/>
          <a:lstStyle>
            <a:lvl1pPr algn="ctr">
              <a:defRPr sz="2000" b="0">
                <a:solidFill>
                  <a:srgbClr val="D5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24999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4999" y="5367338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0F02-5C06-E143-90A3-1A1926109AAE}" type="datetimeFigureOut">
              <a:rPr lang="en-US" smtClean="0"/>
              <a:pPr/>
              <a:t>3/26/14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BFCD-72AB-2447-A83B-BCDFD307A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yo_ppt_mech05.jpg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" y="-6349"/>
            <a:ext cx="9152465" cy="686434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17700"/>
            <a:ext cx="8229600" cy="4208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19600" y="64198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B23C0F02-5C06-E143-90A3-1A1926109AAE}" type="datetimeFigureOut">
              <a:rPr lang="en-US" smtClean="0"/>
              <a:pPr/>
              <a:t>3/26/14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000" y="64198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5FDBBFCD-72AB-2447-A83B-BCDFD307ABE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6" r:id="rId3"/>
    <p:sldLayoutId id="2147483672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75" r:id="rId10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27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nnectuga.uga.edu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4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onnectuga.uga.edu" TargetMode="External"/><Relationship Id="rId4" Type="http://schemas.openxmlformats.org/officeDocument/2006/relationships/hyperlink" Target="mailto:connect@uga.edu" TargetMode="External"/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1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782" y="528935"/>
            <a:ext cx="3140453" cy="228052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34449" y="2967097"/>
            <a:ext cx="693825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/>
                <a:cs typeface="Arial"/>
              </a:rPr>
              <a:t>An </a:t>
            </a:r>
            <a:r>
              <a:rPr lang="en-US" sz="3200" b="1" dirty="0" smtClean="0">
                <a:latin typeface="Arial"/>
                <a:cs typeface="Arial"/>
              </a:rPr>
              <a:t>Update:</a:t>
            </a:r>
            <a:endParaRPr lang="en-US" sz="3200" b="1" dirty="0">
              <a:latin typeface="Arial"/>
              <a:cs typeface="Arial"/>
            </a:endParaRPr>
          </a:p>
          <a:p>
            <a:r>
              <a:rPr lang="en-US" sz="4800" dirty="0" smtClean="0">
                <a:solidFill>
                  <a:srgbClr val="D50000"/>
                </a:solidFill>
                <a:latin typeface="Arial Black"/>
                <a:cs typeface="Arial Black"/>
              </a:rPr>
              <a:t>UGA’s New Student Information System </a:t>
            </a:r>
          </a:p>
        </p:txBody>
      </p:sp>
    </p:spTree>
    <p:extLst>
      <p:ext uri="{BB962C8B-B14F-4D97-AF65-F5344CB8AC3E}">
        <p14:creationId xmlns:p14="http://schemas.microsoft.com/office/powerpoint/2010/main" val="1069745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Update: </a:t>
            </a:r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17700"/>
            <a:ext cx="8229600" cy="420846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/>
              <a:t>Next phase of system rollout: Financial Aid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 smtClean="0"/>
              <a:t>Loading Institutional Student Information Records (</a:t>
            </a:r>
            <a:r>
              <a:rPr lang="en-US" sz="2700" dirty="0" smtClean="0"/>
              <a:t>ISIR’s) </a:t>
            </a:r>
            <a:endParaRPr lang="en-US" sz="2700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 smtClean="0"/>
              <a:t>Packaging student financial aid for fall 2014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 smtClean="0"/>
              <a:t>Going live this spring</a:t>
            </a:r>
            <a:endParaRPr lang="en-US" sz="27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816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Update: What’s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17700"/>
            <a:ext cx="7620000" cy="420846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/>
              <a:t>Registration: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 smtClean="0"/>
              <a:t>Will go live mid-April for fall 2014 classes.</a:t>
            </a:r>
          </a:p>
          <a:p>
            <a:pPr lvl="1">
              <a:spcBef>
                <a:spcPts val="0"/>
              </a:spcBef>
              <a:spcAft>
                <a:spcPts val="2400"/>
              </a:spcAft>
            </a:pPr>
            <a:r>
              <a:rPr lang="en-US" sz="2700" dirty="0" smtClean="0"/>
              <a:t>Will load academic records </a:t>
            </a:r>
            <a:r>
              <a:rPr lang="en-US" sz="2700" dirty="0"/>
              <a:t>for all former students and UGA </a:t>
            </a:r>
            <a:r>
              <a:rPr lang="en-US" sz="2700" dirty="0" smtClean="0"/>
              <a:t>graduates</a:t>
            </a:r>
            <a:r>
              <a:rPr lang="en-US" sz="2700" dirty="0" smtClean="0"/>
              <a:t>. (~</a:t>
            </a:r>
            <a:r>
              <a:rPr lang="en-US" sz="2700" smtClean="0"/>
              <a:t>4M records loaded </a:t>
            </a:r>
            <a:r>
              <a:rPr lang="en-US" sz="2700" dirty="0" smtClean="0"/>
              <a:t>thus far.)</a:t>
            </a:r>
            <a:endParaRPr lang="en-US" sz="2700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Student </a:t>
            </a:r>
            <a:r>
              <a:rPr lang="en-US" b="1" dirty="0" smtClean="0"/>
              <a:t>Accounts:</a:t>
            </a:r>
            <a:endParaRPr lang="en-US" b="1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 smtClean="0"/>
              <a:t>Will launch </a:t>
            </a:r>
            <a:r>
              <a:rPr lang="en-US" sz="2700" dirty="0"/>
              <a:t>tuition, fee and bill </a:t>
            </a:r>
            <a:r>
              <a:rPr lang="en-US" sz="2700" dirty="0" smtClean="0"/>
              <a:t>         payment </a:t>
            </a:r>
            <a:r>
              <a:rPr lang="en-US" sz="2700" dirty="0" smtClean="0"/>
              <a:t>in July.</a:t>
            </a:r>
            <a:endParaRPr lang="en-US" sz="2700" dirty="0"/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700" dirty="0" smtClean="0"/>
          </a:p>
        </p:txBody>
      </p:sp>
    </p:spTree>
    <p:extLst>
      <p:ext uri="{BB962C8B-B14F-4D97-AF65-F5344CB8AC3E}">
        <p14:creationId xmlns:p14="http://schemas.microsoft.com/office/powerpoint/2010/main" val="2684433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Update: What’s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17700"/>
            <a:ext cx="7543800" cy="4208463"/>
          </a:xfrm>
        </p:spPr>
        <p:txBody>
          <a:bodyPr/>
          <a:lstStyle/>
          <a:p>
            <a:r>
              <a:rPr lang="en-US" b="1" dirty="0" smtClean="0"/>
              <a:t>Training for Staff</a:t>
            </a:r>
          </a:p>
          <a:p>
            <a:pPr lvl="1"/>
            <a:r>
              <a:rPr lang="en-US" sz="2700" dirty="0"/>
              <a:t>UGA staff training </a:t>
            </a:r>
            <a:r>
              <a:rPr lang="en-US" sz="2700" dirty="0" smtClean="0"/>
              <a:t>is underway </a:t>
            </a:r>
            <a:r>
              <a:rPr lang="en-US" sz="2700" dirty="0"/>
              <a:t>for targeted </a:t>
            </a:r>
            <a:r>
              <a:rPr lang="en-US" sz="2700" dirty="0" smtClean="0"/>
              <a:t>groups and </a:t>
            </a:r>
            <a:r>
              <a:rPr lang="en-US" sz="2700" dirty="0"/>
              <a:t>will continue </a:t>
            </a:r>
            <a:r>
              <a:rPr lang="en-US" sz="2700" dirty="0" smtClean="0"/>
              <a:t>through each go-live phase. </a:t>
            </a:r>
          </a:p>
          <a:p>
            <a:pPr lvl="1"/>
            <a:r>
              <a:rPr lang="en-US" sz="2700" dirty="0" smtClean="0"/>
              <a:t>Training </a:t>
            </a:r>
            <a:r>
              <a:rPr lang="en-US" sz="2700" dirty="0"/>
              <a:t>materials </a:t>
            </a:r>
            <a:r>
              <a:rPr lang="en-US" sz="2700" dirty="0" smtClean="0"/>
              <a:t>are available </a:t>
            </a:r>
            <a:r>
              <a:rPr lang="en-US" sz="2700" dirty="0"/>
              <a:t>at </a:t>
            </a:r>
            <a:r>
              <a:rPr lang="en-US" sz="2700" dirty="0" smtClean="0"/>
              <a:t>the project website: </a:t>
            </a:r>
            <a:r>
              <a:rPr lang="en-US" sz="2700" dirty="0" smtClean="0">
                <a:hlinkClick r:id="rId2"/>
              </a:rPr>
              <a:t>http://connectuga.uga.edu</a:t>
            </a:r>
            <a:r>
              <a:rPr lang="en-US" sz="2700" dirty="0" smtClean="0"/>
              <a:t>. The site is accessible </a:t>
            </a:r>
            <a:r>
              <a:rPr lang="en-US" sz="2700" dirty="0"/>
              <a:t>with a UGA </a:t>
            </a:r>
            <a:r>
              <a:rPr lang="en-US" sz="2700" dirty="0" err="1"/>
              <a:t>MyID</a:t>
            </a:r>
            <a:r>
              <a:rPr lang="en-US" sz="2700" dirty="0"/>
              <a:t> login for staff who wish to get an </a:t>
            </a:r>
            <a:r>
              <a:rPr lang="en-US" sz="2700" dirty="0" smtClean="0"/>
              <a:t>   overview </a:t>
            </a:r>
            <a:r>
              <a:rPr lang="en-US" sz="2700" dirty="0"/>
              <a:t>of the Banner software.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370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/>
          <a:lstStyle/>
          <a:p>
            <a:r>
              <a:rPr lang="en-US" dirty="0" smtClean="0"/>
              <a:t>An Update: Introducing Athena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0"/>
            <a:ext cx="6629400" cy="2057400"/>
          </a:xfrm>
        </p:spPr>
        <p:txBody>
          <a:bodyPr>
            <a:normAutofit/>
          </a:bodyPr>
          <a:lstStyle/>
          <a:p>
            <a:pPr marL="341313" indent="-284163">
              <a:buFont typeface="Arial"/>
              <a:buChar char="•"/>
            </a:pPr>
            <a:r>
              <a:rPr lang="en-US" b="1" dirty="0" smtClean="0"/>
              <a:t>Athena</a:t>
            </a:r>
            <a:r>
              <a:rPr lang="en-US" dirty="0" smtClean="0"/>
              <a:t> is the name of the new student information system.</a:t>
            </a:r>
          </a:p>
          <a:p>
            <a:pPr marL="341313" indent="-284163">
              <a:buFont typeface="Arial"/>
              <a:buChar char="•"/>
            </a:pPr>
            <a:r>
              <a:rPr lang="en-US" dirty="0" smtClean="0"/>
              <a:t>The name was selected by students in an online poll in fall 2013. </a:t>
            </a:r>
            <a:endParaRPr lang="en-US" dirty="0"/>
          </a:p>
        </p:txBody>
      </p:sp>
      <p:pic>
        <p:nvPicPr>
          <p:cNvPr id="5" name="Picture 4" descr="athena_red_squa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" y="1905000"/>
            <a:ext cx="1600200" cy="1600200"/>
          </a:xfrm>
          <a:prstGeom prst="rect">
            <a:avLst/>
          </a:prstGeom>
        </p:spPr>
      </p:pic>
      <p:pic>
        <p:nvPicPr>
          <p:cNvPr id="6" name="Picture 5" descr="athena_white_horizonta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958728"/>
            <a:ext cx="4988620" cy="154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789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Question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367"/>
          <a:stretch/>
        </p:blipFill>
        <p:spPr>
          <a:xfrm>
            <a:off x="5164387" y="257460"/>
            <a:ext cx="3370013" cy="34517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992405" y="3621501"/>
            <a:ext cx="4734947" cy="2550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700" b="1" dirty="0" smtClean="0">
                <a:latin typeface="Arial"/>
                <a:cs typeface="Arial"/>
              </a:rPr>
              <a:t>For more information:</a:t>
            </a:r>
          </a:p>
          <a:p>
            <a:pPr>
              <a:lnSpc>
                <a:spcPct val="150000"/>
              </a:lnSpc>
            </a:pPr>
            <a:r>
              <a:rPr lang="en-US" sz="2700" b="1" dirty="0" smtClean="0">
                <a:latin typeface="Arial"/>
                <a:cs typeface="Arial"/>
                <a:hlinkClick r:id="rId3"/>
              </a:rPr>
              <a:t>http://connectuga.uga.edu</a:t>
            </a:r>
            <a:endParaRPr lang="en-US" sz="2700" b="1" dirty="0" smtClean="0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2700" b="1" dirty="0" smtClean="0">
                <a:latin typeface="Arial"/>
                <a:cs typeface="Arial"/>
                <a:hlinkClick r:id="rId4"/>
              </a:rPr>
              <a:t>connect@uga.edu</a:t>
            </a:r>
            <a:endParaRPr lang="en-US" sz="2700" b="1" dirty="0" smtClean="0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endParaRPr lang="en-US" sz="2700" b="1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2223" y="1101804"/>
            <a:ext cx="49551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D50000"/>
                </a:solidFill>
                <a:latin typeface="Arial Black"/>
                <a:cs typeface="Arial Black"/>
              </a:rPr>
              <a:t>Questions</a:t>
            </a:r>
            <a:endParaRPr lang="en-US" sz="6600" dirty="0">
              <a:solidFill>
                <a:srgbClr val="D50000"/>
              </a:solidFill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1607168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71800" y="2336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Overview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0253" y="1905000"/>
            <a:ext cx="661254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341313">
              <a:spcAft>
                <a:spcPts val="1200"/>
              </a:spcAft>
              <a:buFont typeface="Arial"/>
              <a:buChar char="•"/>
            </a:pPr>
            <a:r>
              <a:rPr lang="en-US" sz="2700" b="1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ConnectUGA</a:t>
            </a:r>
            <a:r>
              <a:rPr lang="en-US" sz="27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is </a:t>
            </a:r>
            <a:r>
              <a:rPr lang="en-US" sz="2700" dirty="0" smtClean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the project name for </a:t>
            </a:r>
            <a:r>
              <a:rPr lang="en-US" sz="2700" dirty="0" smtClean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the Banner </a:t>
            </a:r>
            <a:r>
              <a:rPr lang="en-US" sz="2700" dirty="0" smtClean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software implementation of the new student information system. </a:t>
            </a:r>
          </a:p>
          <a:p>
            <a:pPr marL="341313" indent="-341313">
              <a:spcAft>
                <a:spcPts val="1200"/>
              </a:spcAft>
              <a:buFont typeface="Arial"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This is the </a:t>
            </a:r>
            <a:r>
              <a:rPr lang="en-US" sz="27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largest information technology implementation that has been </a:t>
            </a:r>
            <a:r>
              <a:rPr lang="en-US" sz="2700" dirty="0" smtClean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un</a:t>
            </a:r>
            <a:r>
              <a:rPr lang="en-US" sz="27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dertaken at UGA</a:t>
            </a:r>
            <a:r>
              <a:rPr lang="en-US" sz="2700" dirty="0" smtClean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.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250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Overview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1905000"/>
            <a:ext cx="7081747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sz="2700" b="1" dirty="0" err="1" smtClean="0">
                <a:latin typeface="Arial"/>
                <a:cs typeface="Arial"/>
              </a:rPr>
              <a:t>ConnectUGA</a:t>
            </a:r>
            <a:r>
              <a:rPr lang="en-US" sz="2700" dirty="0" smtClean="0">
                <a:latin typeface="Arial"/>
                <a:cs typeface="Arial"/>
              </a:rPr>
              <a:t>:</a:t>
            </a:r>
            <a:endParaRPr lang="en-US" sz="2700" dirty="0">
              <a:latin typeface="Arial"/>
              <a:cs typeface="Arial"/>
            </a:endParaRPr>
          </a:p>
          <a:p>
            <a:pPr marL="457200" indent="-457200">
              <a:spcAft>
                <a:spcPts val="1200"/>
              </a:spcAft>
              <a:buFont typeface="Arial"/>
              <a:buChar char="•"/>
            </a:pPr>
            <a:r>
              <a:rPr lang="en-US" sz="27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i</a:t>
            </a:r>
            <a:r>
              <a:rPr lang="en-US" sz="2700" dirty="0" smtClean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s a multi-</a:t>
            </a:r>
            <a:r>
              <a:rPr lang="en-US" sz="27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year, university-wide project </a:t>
            </a:r>
            <a:r>
              <a:rPr lang="en-US" sz="2700" dirty="0" smtClean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to implement an integrated student </a:t>
            </a:r>
            <a:r>
              <a:rPr lang="en-US" sz="27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information </a:t>
            </a:r>
            <a:r>
              <a:rPr lang="en-US" sz="2700" dirty="0" smtClean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system </a:t>
            </a:r>
            <a:endParaRPr lang="en-US" sz="2700" dirty="0" smtClean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</a:endParaRPr>
          </a:p>
          <a:p>
            <a:pPr marL="457200" indent="-457200">
              <a:spcAft>
                <a:spcPts val="1200"/>
              </a:spcAft>
              <a:buFont typeface="Arial"/>
              <a:buChar char="•"/>
            </a:pPr>
            <a:r>
              <a:rPr lang="en-US" sz="27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w</a:t>
            </a:r>
            <a:r>
              <a:rPr lang="en-US" sz="2700" dirty="0" smtClean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ill replace multiple aging legacy systems with modern and sustainable technology </a:t>
            </a:r>
            <a:r>
              <a:rPr lang="en-US" sz="2700" dirty="0" smtClean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platform</a:t>
            </a:r>
            <a:endParaRPr lang="en-US" sz="2700" dirty="0" smtClean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</a:endParaRPr>
          </a:p>
          <a:p>
            <a:pPr marL="457200" indent="-457200">
              <a:spcAft>
                <a:spcPts val="1200"/>
              </a:spcAft>
              <a:buFont typeface="Arial"/>
              <a:buChar char="•"/>
            </a:pPr>
            <a:r>
              <a:rPr lang="en-US" sz="27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w</a:t>
            </a:r>
            <a:r>
              <a:rPr lang="en-US" sz="2700" dirty="0" smtClean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ill transform how services </a:t>
            </a:r>
            <a:r>
              <a:rPr lang="en-US" sz="27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are </a:t>
            </a:r>
            <a:r>
              <a:rPr lang="en-US" sz="2700" dirty="0" smtClean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   provided </a:t>
            </a:r>
            <a:r>
              <a:rPr lang="en-US" sz="27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to </a:t>
            </a:r>
            <a:r>
              <a:rPr lang="en-US" sz="2700" dirty="0" smtClean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students </a:t>
            </a:r>
            <a:endParaRPr lang="en-US" sz="27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6006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/>
          <a:lstStyle/>
          <a:p>
            <a:r>
              <a:rPr lang="en-US" dirty="0" smtClean="0"/>
              <a:t>Project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086600" cy="3911629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/>
              <a:t>The </a:t>
            </a:r>
            <a:r>
              <a:rPr lang="en-US" b="1" dirty="0" smtClean="0"/>
              <a:t>new system will:</a:t>
            </a:r>
          </a:p>
          <a:p>
            <a:pPr lvl="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provide a single </a:t>
            </a:r>
            <a:r>
              <a:rPr lang="en-US" dirty="0"/>
              <a:t>authoritative source for </a:t>
            </a:r>
            <a:r>
              <a:rPr lang="en-US" dirty="0" smtClean="0"/>
              <a:t>information</a:t>
            </a:r>
            <a:endParaRPr lang="en-US" dirty="0"/>
          </a:p>
          <a:p>
            <a:pPr lvl="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improve </a:t>
            </a:r>
            <a:r>
              <a:rPr lang="en-US" dirty="0"/>
              <a:t>institutional planning and decision-making </a:t>
            </a:r>
            <a:r>
              <a:rPr lang="en-US" dirty="0" smtClean="0"/>
              <a:t>capabilities</a:t>
            </a:r>
            <a:endParaRPr lang="en-US" dirty="0"/>
          </a:p>
          <a:p>
            <a:pPr lvl="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dirty="0"/>
              <a:t>i</a:t>
            </a:r>
            <a:r>
              <a:rPr lang="en-US" dirty="0" smtClean="0"/>
              <a:t>mprove services </a:t>
            </a:r>
            <a:r>
              <a:rPr lang="en-US" dirty="0"/>
              <a:t>for </a:t>
            </a:r>
            <a:r>
              <a:rPr lang="en-US" dirty="0" smtClean="0"/>
              <a:t>students</a:t>
            </a:r>
            <a:endParaRPr lang="en-US" dirty="0" smtClean="0"/>
          </a:p>
          <a:p>
            <a:pPr lvl="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provide greater flexibility </a:t>
            </a:r>
            <a:r>
              <a:rPr lang="en-US" dirty="0"/>
              <a:t>and ability to adapt quickly to future </a:t>
            </a:r>
            <a:r>
              <a:rPr lang="en-US" dirty="0" smtClean="0"/>
              <a:t>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401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/>
          <a:lstStyle/>
          <a:p>
            <a:r>
              <a:rPr lang="en-US" dirty="0" smtClean="0"/>
              <a:t>Project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391162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More than 150 </a:t>
            </a:r>
            <a:r>
              <a:rPr lang="en-US" dirty="0" err="1" smtClean="0"/>
              <a:t>ConnectUGA</a:t>
            </a:r>
            <a:r>
              <a:rPr lang="en-US" dirty="0" smtClean="0"/>
              <a:t> project team </a:t>
            </a:r>
            <a:r>
              <a:rPr lang="en-US" dirty="0"/>
              <a:t>members collaborating across campus in areas of admissions, financial aid, registration, student accounts, EITS and student affairs </a:t>
            </a:r>
          </a:p>
        </p:txBody>
      </p:sp>
    </p:spTree>
    <p:extLst>
      <p:ext uri="{BB962C8B-B14F-4D97-AF65-F5344CB8AC3E}">
        <p14:creationId xmlns:p14="http://schemas.microsoft.com/office/powerpoint/2010/main" val="1269150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Timeline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434625" y="5046512"/>
            <a:ext cx="1438146" cy="12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72200" y="3755572"/>
            <a:ext cx="762000" cy="4354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timeln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057400"/>
            <a:ext cx="8458200" cy="375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909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/>
          <a:lstStyle/>
          <a:p>
            <a:r>
              <a:rPr lang="en-US" dirty="0" smtClean="0"/>
              <a:t>An Update: What’s been done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6858000" cy="391162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Banner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fully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installed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functioning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servers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across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campus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First round of Academic History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records have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been extracted from the legacy systems and loaded to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Banner (~4M). 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System load testing has been successfully conducted.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2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/>
          <a:lstStyle/>
          <a:p>
            <a:r>
              <a:rPr lang="en-US" dirty="0" smtClean="0"/>
              <a:t>An Update: What’s been done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077200" cy="391162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Admissions went live in September.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Undergraduate Admissions pushed in more than 21,000 applications for fall 2014 admission.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Curriculum Systems extracted more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than 16,000 courses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from CAPA, loaded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Banner and validated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Financial Aid loaded almost 3,000      scholarships.</a:t>
            </a:r>
          </a:p>
        </p:txBody>
      </p:sp>
    </p:spTree>
    <p:extLst>
      <p:ext uri="{BB962C8B-B14F-4D97-AF65-F5344CB8AC3E}">
        <p14:creationId xmlns:p14="http://schemas.microsoft.com/office/powerpoint/2010/main" val="2363424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/>
          <a:lstStyle/>
          <a:p>
            <a:r>
              <a:rPr lang="en-US" dirty="0" smtClean="0"/>
              <a:t>An Update: What’s been done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153400" cy="3911629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Registrar’s Office provided training for </a:t>
            </a: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</a:t>
            </a: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200 course schedulers.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Courses scheduled for fall 2014 in the new system.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Completed conversion and testing of academic data for registration-eligible students (~50,000).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Student Accounts successfully posted commitment deposit payments and </a:t>
            </a: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orientation </a:t>
            </a: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charges in the new system.</a:t>
            </a:r>
          </a:p>
          <a:p>
            <a:pPr>
              <a:spcBef>
                <a:spcPts val="648"/>
              </a:spcBef>
              <a:buFont typeface="Arial"/>
              <a:buChar char="•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48"/>
              </a:spcBef>
              <a:buFont typeface="Arial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48"/>
              </a:spcBef>
              <a:buFont typeface="Arial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012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6001</TotalTime>
  <Words>504</Words>
  <Application>Microsoft Macintosh PowerPoint</Application>
  <PresentationFormat>On-screen Show (4:3)</PresentationFormat>
  <Paragraphs>62</Paragraphs>
  <Slides>15</Slides>
  <Notes>6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Project Overview</vt:lpstr>
      <vt:lpstr>Project Overview</vt:lpstr>
      <vt:lpstr>Project Overview</vt:lpstr>
      <vt:lpstr>Project Overview</vt:lpstr>
      <vt:lpstr>Project Timeline</vt:lpstr>
      <vt:lpstr>An Update: What’s been done</vt:lpstr>
      <vt:lpstr>An Update: What’s been done</vt:lpstr>
      <vt:lpstr>An Update: What’s been done</vt:lpstr>
      <vt:lpstr>An Update: What’s next?</vt:lpstr>
      <vt:lpstr>An Update: What’s next?</vt:lpstr>
      <vt:lpstr>An Update: What’s next?</vt:lpstr>
      <vt:lpstr>An Update: Introducing Athena</vt:lpstr>
      <vt:lpstr>PowerPoint Presentation</vt:lpstr>
      <vt:lpstr>PowerPoint Presentation</vt:lpstr>
    </vt:vector>
  </TitlesOfParts>
  <Company>The Adsmith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Tracy N Giese</cp:lastModifiedBy>
  <cp:revision>268</cp:revision>
  <cp:lastPrinted>2014-03-24T15:40:56Z</cp:lastPrinted>
  <dcterms:created xsi:type="dcterms:W3CDTF">2012-06-28T13:43:52Z</dcterms:created>
  <dcterms:modified xsi:type="dcterms:W3CDTF">2014-03-26T13:00:28Z</dcterms:modified>
</cp:coreProperties>
</file>